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4.xml" ContentType="application/vnd.openxmlformats-officedocument.theme+xml"/>
  <Override PartName="/ppt/slideLayouts/slideLayout33.xml" ContentType="application/vnd.openxmlformats-officedocument.presentationml.slideLayout+xml"/>
  <Override PartName="/ppt/theme/theme25.xml" ContentType="application/vnd.openxmlformats-officedocument.theme+xml"/>
  <Override PartName="/ppt/slideLayouts/slideLayout34.xml" ContentType="application/vnd.openxmlformats-officedocument.presentationml.slideLayout+xml"/>
  <Override PartName="/ppt/theme/theme26.xml" ContentType="application/vnd.openxmlformats-officedocument.theme+xml"/>
  <Override PartName="/ppt/slideLayouts/slideLayout35.xml" ContentType="application/vnd.openxmlformats-officedocument.presentationml.slideLayout+xml"/>
  <Override PartName="/ppt/theme/theme27.xml" ContentType="application/vnd.openxmlformats-officedocument.theme+xml"/>
  <Override PartName="/ppt/slideLayouts/slideLayout36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80" r:id="rId2"/>
    <p:sldMasterId id="2147483758" r:id="rId3"/>
    <p:sldMasterId id="2147483730" r:id="rId4"/>
    <p:sldMasterId id="2147483716" r:id="rId5"/>
    <p:sldMasterId id="2147483718" r:id="rId6"/>
    <p:sldMasterId id="2147483778" r:id="rId7"/>
    <p:sldMasterId id="2147483772" r:id="rId8"/>
    <p:sldMasterId id="2147483770" r:id="rId9"/>
    <p:sldMasterId id="2147483760" r:id="rId10"/>
    <p:sldMasterId id="2147483768" r:id="rId11"/>
    <p:sldMasterId id="2147483742" r:id="rId12"/>
    <p:sldMasterId id="2147483744" r:id="rId13"/>
    <p:sldMasterId id="2147483746" r:id="rId14"/>
    <p:sldMasterId id="2147483756" r:id="rId15"/>
    <p:sldMasterId id="2147483728" r:id="rId16"/>
    <p:sldMasterId id="2147483748" r:id="rId17"/>
    <p:sldMasterId id="2147483762" r:id="rId18"/>
    <p:sldMasterId id="2147483776" r:id="rId19"/>
    <p:sldMasterId id="2147483784" r:id="rId20"/>
    <p:sldMasterId id="2147483782" r:id="rId21"/>
    <p:sldMasterId id="2147483786" r:id="rId22"/>
    <p:sldMasterId id="2147483692" r:id="rId23"/>
    <p:sldMasterId id="2147483788" r:id="rId24"/>
    <p:sldMasterId id="2147483724" r:id="rId25"/>
    <p:sldMasterId id="2147483740" r:id="rId26"/>
    <p:sldMasterId id="2147483722" r:id="rId27"/>
    <p:sldMasterId id="2147483774" r:id="rId28"/>
  </p:sldMasterIdLst>
  <p:notesMasterIdLst>
    <p:notesMasterId r:id="rId58"/>
  </p:notesMasterIdLst>
  <p:sldIdLst>
    <p:sldId id="260" r:id="rId29"/>
    <p:sldId id="291" r:id="rId30"/>
    <p:sldId id="264" r:id="rId31"/>
    <p:sldId id="271" r:id="rId32"/>
    <p:sldId id="261" r:id="rId33"/>
    <p:sldId id="262" r:id="rId34"/>
    <p:sldId id="274" r:id="rId35"/>
    <p:sldId id="266" r:id="rId36"/>
    <p:sldId id="275" r:id="rId37"/>
    <p:sldId id="267" r:id="rId38"/>
    <p:sldId id="276" r:id="rId39"/>
    <p:sldId id="268" r:id="rId40"/>
    <p:sldId id="277" r:id="rId41"/>
    <p:sldId id="278" r:id="rId42"/>
    <p:sldId id="269" r:id="rId43"/>
    <p:sldId id="272" r:id="rId44"/>
    <p:sldId id="279" r:id="rId45"/>
    <p:sldId id="273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</p:sldIdLst>
  <p:sldSz cx="9144000" cy="6858000" type="screen4x3"/>
  <p:notesSz cx="7102475" cy="9388475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0" autoAdjust="0"/>
    <p:restoredTop sz="94660"/>
  </p:normalViewPr>
  <p:slideViewPr>
    <p:cSldViewPr snapToObjects="1">
      <p:cViewPr varScale="1">
        <p:scale>
          <a:sx n="65" d="100"/>
          <a:sy n="65" d="100"/>
        </p:scale>
        <p:origin x="13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slide" Target="slides/slide22.xml"/><Relationship Id="rId55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1.xml"/><Relationship Id="rId41" Type="http://schemas.openxmlformats.org/officeDocument/2006/relationships/slide" Target="slides/slide13.xml"/><Relationship Id="rId54" Type="http://schemas.openxmlformats.org/officeDocument/2006/relationships/slide" Target="slides/slide26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openxmlformats.org/officeDocument/2006/relationships/slide" Target="slides/slide2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49" Type="http://schemas.openxmlformats.org/officeDocument/2006/relationships/slide" Target="slides/slide21.xml"/><Relationship Id="rId57" Type="http://schemas.openxmlformats.org/officeDocument/2006/relationships/slide" Target="slides/slide29.xml"/><Relationship Id="rId61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slide" Target="slides/slide24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slide" Target="slides/slide20.xml"/><Relationship Id="rId56" Type="http://schemas.openxmlformats.org/officeDocument/2006/relationships/slide" Target="slides/slide2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88FE2-ECA9-4ABE-87EA-4A6766E62556}" type="datetimeFigureOut">
              <a:rPr lang="nb-NO" smtClean="0"/>
              <a:t>31.01.2018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8275" y="1173163"/>
            <a:ext cx="4225925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544CC-DFC5-4050-AE0B-AA5F83E73B7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557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Energy </a:t>
            </a:r>
            <a:r>
              <a:rPr lang="nb-NO" dirty="0" err="1" smtClean="0"/>
              <a:t>efficient</a:t>
            </a:r>
            <a:r>
              <a:rPr lang="nb-NO" dirty="0" smtClean="0"/>
              <a:t> and </a:t>
            </a:r>
            <a:r>
              <a:rPr lang="nb-NO" dirty="0" err="1" smtClean="0"/>
              <a:t>renewables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544CC-DFC5-4050-AE0B-AA5F83E73B75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483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Flexible</a:t>
            </a:r>
            <a:r>
              <a:rPr lang="nb-NO" dirty="0" smtClean="0"/>
              <a:t> </a:t>
            </a:r>
            <a:r>
              <a:rPr lang="nb-NO" dirty="0" err="1" smtClean="0"/>
              <a:t>energy</a:t>
            </a:r>
            <a:r>
              <a:rPr lang="nb-NO" dirty="0" smtClean="0"/>
              <a:t> </a:t>
            </a:r>
            <a:r>
              <a:rPr lang="nb-NO" dirty="0" err="1" smtClean="0"/>
              <a:t>flows</a:t>
            </a:r>
            <a:r>
              <a:rPr lang="nb-NO" dirty="0" smtClean="0"/>
              <a:t> + smart </a:t>
            </a:r>
            <a:r>
              <a:rPr lang="nb-NO" dirty="0" smtClean="0"/>
              <a:t>grid (</a:t>
            </a:r>
            <a:r>
              <a:rPr lang="nb-NO" dirty="0" err="1" smtClean="0"/>
              <a:t>responding</a:t>
            </a:r>
            <a:r>
              <a:rPr lang="nb-NO" baseline="0" dirty="0" smtClean="0"/>
              <a:t> to signals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smart grid </a:t>
            </a:r>
            <a:r>
              <a:rPr lang="nb-NO" dirty="0" err="1" smtClean="0"/>
              <a:t>taken</a:t>
            </a:r>
            <a:r>
              <a:rPr lang="nb-NO" dirty="0" smtClean="0"/>
              <a:t> </a:t>
            </a:r>
            <a:r>
              <a:rPr lang="nb-NO" dirty="0" err="1" smtClean="0"/>
              <a:t>out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latest </a:t>
            </a:r>
            <a:r>
              <a:rPr lang="nb-NO" dirty="0" err="1" smtClean="0"/>
              <a:t>version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544CC-DFC5-4050-AE0B-AA5F83E73B75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928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Innovation</a:t>
            </a:r>
            <a:r>
              <a:rPr lang="nb-NO" dirty="0" smtClean="0"/>
              <a:t> and </a:t>
            </a:r>
            <a:r>
              <a:rPr lang="nb-NO" dirty="0" err="1" smtClean="0"/>
              <a:t>sustainable</a:t>
            </a:r>
            <a:r>
              <a:rPr lang="nb-NO" dirty="0" smtClean="0"/>
              <a:t> </a:t>
            </a:r>
            <a:r>
              <a:rPr lang="nb-NO" dirty="0" err="1" smtClean="0"/>
              <a:t>behaviour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544CC-DFC5-4050-AE0B-AA5F83E73B75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365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relative importance of each category is defined in the different case/pilot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544CC-DFC5-4050-AE0B-AA5F83E73B75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340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7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630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223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823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80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39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815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00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8450"/>
            <a:ext cx="7200800" cy="7806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801416"/>
            <a:ext cx="7508886" cy="112152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15481"/>
            <a:ext cx="7192493" cy="713719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341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0775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9729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30258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Eventuell undertittel på foredrag</a:t>
            </a:r>
            <a:endParaRPr lang="nb-NO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Tittel på foredrag – kan gå </a:t>
            </a:r>
            <a:br>
              <a:rPr lang="nb-NO" dirty="0" smtClean="0"/>
            </a:br>
            <a:r>
              <a:rPr lang="nb-NO" dirty="0" smtClean="0"/>
              <a:t>på to linjer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 smtClean="0"/>
              <a:t>Navn på foredragsholder</a:t>
            </a:r>
          </a:p>
          <a:p>
            <a:pPr lvl="0"/>
            <a:r>
              <a:rPr lang="nb-NO" dirty="0" smtClean="0"/>
              <a:t>Sted og dato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126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344816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>
                <a:latin typeface="Arial"/>
              </a:defRPr>
            </a:lvl1pPr>
          </a:lstStyle>
          <a:p>
            <a:r>
              <a:rPr lang="nb-NO" dirty="0" smtClean="0"/>
              <a:t>Klikk for å skrive inn tittel. </a:t>
            </a:r>
            <a:br>
              <a:rPr lang="nb-NO" dirty="0" smtClean="0"/>
            </a:br>
            <a:r>
              <a:rPr lang="nb-NO" dirty="0" smtClean="0"/>
              <a:t>1-2 linjer.</a:t>
            </a:r>
            <a:endParaRPr lang="nb-NO" dirty="0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068960"/>
            <a:ext cx="7345610" cy="30963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300" baseline="0">
                <a:latin typeface="Arial"/>
              </a:defRPr>
            </a:lvl1pPr>
          </a:lstStyle>
          <a:p>
            <a:pPr lvl="0"/>
            <a:r>
              <a:rPr lang="nb-NO" dirty="0" smtClean="0"/>
              <a:t>Trykk her for å skrive inn ren brødtekst. Maks 60 ord anbefales.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4940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416824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</a:t>
            </a:r>
            <a:br>
              <a:rPr lang="nb-NO" dirty="0" smtClean="0"/>
            </a:br>
            <a:r>
              <a:rPr lang="nb-NO" dirty="0" smtClean="0"/>
              <a:t>1-2 linjer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899592" y="2996952"/>
            <a:ext cx="7417618" cy="3132348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bilde/illustrasjon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462340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900386" y="1556792"/>
            <a:ext cx="7488038" cy="3816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smtClean="0"/>
              <a:t>Trykk her for å sette inn bilde</a:t>
            </a:r>
            <a:endParaRPr lang="nb-NO" dirty="0"/>
          </a:p>
        </p:txBody>
      </p:sp>
      <p:sp>
        <p:nvSpPr>
          <p:cNvPr id="6" name="Plassholder f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5589290"/>
            <a:ext cx="7488832" cy="43194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800" baseline="0">
                <a:latin typeface="Arial"/>
              </a:defRPr>
            </a:lvl1pPr>
          </a:lstStyle>
          <a:p>
            <a:pPr lvl="0"/>
            <a:r>
              <a:rPr lang="nb-NO" dirty="0" smtClean="0"/>
              <a:t>Trykk her for å skrive inn forklaring til bilde.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32215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004048" y="0"/>
            <a:ext cx="4139952" cy="6858000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bilde/illustrasjon</a:t>
            </a:r>
            <a:endParaRPr lang="nb-NO" dirty="0"/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556792"/>
            <a:ext cx="3743796" cy="96415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2996952"/>
            <a:ext cx="3744416" cy="3501008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 smtClean="0"/>
              <a:t>Punkter inn her er en oversiktlig måte å presentere på</a:t>
            </a:r>
          </a:p>
          <a:p>
            <a:pPr lvl="2"/>
            <a:r>
              <a:rPr lang="nb-NO" dirty="0" smtClean="0"/>
              <a:t>Punkter 2</a:t>
            </a:r>
          </a:p>
          <a:p>
            <a:pPr lvl="2"/>
            <a:r>
              <a:rPr lang="nb-NO" dirty="0" smtClean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056634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148064" y="1945774"/>
            <a:ext cx="3312368" cy="4435555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lite bilde/illustrasjon/ faksimile</a:t>
            </a:r>
            <a:endParaRPr lang="nb-NO" dirty="0"/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945774"/>
            <a:ext cx="4104456" cy="119519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1-2 linjer 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3212977"/>
            <a:ext cx="4105076" cy="3168351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 smtClean="0"/>
              <a:t>Punkter inn her er en oversiktlig måte å presentere på</a:t>
            </a:r>
          </a:p>
          <a:p>
            <a:pPr lvl="2"/>
            <a:r>
              <a:rPr lang="nb-NO" dirty="0" smtClean="0"/>
              <a:t>Punkter </a:t>
            </a:r>
          </a:p>
          <a:p>
            <a:pPr lvl="2"/>
            <a:r>
              <a:rPr lang="nb-NO" dirty="0" smtClean="0"/>
              <a:t>Punkter </a:t>
            </a:r>
          </a:p>
          <a:p>
            <a:pPr lvl="2"/>
            <a:r>
              <a:rPr lang="nb-NO" dirty="0" smtClean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8276094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344816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>
                <a:latin typeface="Arial"/>
              </a:defRPr>
            </a:lvl1pPr>
          </a:lstStyle>
          <a:p>
            <a:r>
              <a:rPr lang="nb-NO" dirty="0" smtClean="0"/>
              <a:t>Klikk for å skrive inn tittel. </a:t>
            </a:r>
            <a:br>
              <a:rPr lang="nb-NO" dirty="0" smtClean="0"/>
            </a:br>
            <a:r>
              <a:rPr lang="nb-NO" dirty="0" smtClean="0"/>
              <a:t>1-2 linjer.</a:t>
            </a:r>
            <a:endParaRPr lang="nb-NO" dirty="0"/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068960"/>
            <a:ext cx="7345610" cy="30963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300" baseline="0">
                <a:latin typeface="Arial"/>
              </a:defRPr>
            </a:lvl1pPr>
          </a:lstStyle>
          <a:p>
            <a:pPr lvl="0"/>
            <a:r>
              <a:rPr lang="nb-NO" dirty="0" smtClean="0"/>
              <a:t>Trykk her for å skrive inn ren brødtekst. Maks 60 ord anbefales.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324700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416824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</a:t>
            </a:r>
            <a:br>
              <a:rPr lang="nb-NO" dirty="0" smtClean="0"/>
            </a:br>
            <a:r>
              <a:rPr lang="nb-NO" dirty="0" smtClean="0"/>
              <a:t>1-2 linjer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899592" y="2996952"/>
            <a:ext cx="7417618" cy="3132348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bilde/illustrasjon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5633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0488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900386" y="1556792"/>
            <a:ext cx="7488038" cy="3816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 smtClean="0"/>
              <a:t>Trykk her for å sette inn bilde</a:t>
            </a:r>
            <a:endParaRPr lang="nb-NO" dirty="0"/>
          </a:p>
        </p:txBody>
      </p:sp>
      <p:sp>
        <p:nvSpPr>
          <p:cNvPr id="6" name="Plassholder f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5589290"/>
            <a:ext cx="7488832" cy="43194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800" baseline="0">
                <a:latin typeface="Arial"/>
              </a:defRPr>
            </a:lvl1pPr>
          </a:lstStyle>
          <a:p>
            <a:pPr lvl="0"/>
            <a:r>
              <a:rPr lang="nb-NO" dirty="0" smtClean="0"/>
              <a:t>Trykk her for å skrive inn forklaring til bilde.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75604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004048" y="0"/>
            <a:ext cx="4139952" cy="6858000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bilde/illustrasjon</a:t>
            </a:r>
            <a:endParaRPr lang="nb-NO" dirty="0"/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556792"/>
            <a:ext cx="3743796" cy="96415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2996952"/>
            <a:ext cx="3744416" cy="3501008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 smtClean="0"/>
              <a:t>Punkter inn her er en oversiktlig måte å presentere på</a:t>
            </a:r>
          </a:p>
          <a:p>
            <a:pPr lvl="2"/>
            <a:r>
              <a:rPr lang="nb-NO" dirty="0" smtClean="0"/>
              <a:t>Punkter 2</a:t>
            </a:r>
          </a:p>
          <a:p>
            <a:pPr lvl="2"/>
            <a:r>
              <a:rPr lang="nb-NO" dirty="0" smtClean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6179525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148064" y="1945774"/>
            <a:ext cx="3312368" cy="4435555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 smtClean="0"/>
              <a:t>Klikk her for å sette inn lite bilde/illustrasjon/ faksimile</a:t>
            </a:r>
            <a:endParaRPr lang="nb-NO" dirty="0"/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945774"/>
            <a:ext cx="4104456" cy="119519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 smtClean="0"/>
              <a:t>Klikk for å skrive inn tittel. 1-2 linjer  </a:t>
            </a:r>
            <a:br>
              <a:rPr lang="nb-NO" dirty="0" smtClean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3212977"/>
            <a:ext cx="4105076" cy="3168351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 smtClean="0"/>
              <a:t>Punkter inn her er en oversiktlig måte å presentere på</a:t>
            </a:r>
          </a:p>
          <a:p>
            <a:pPr lvl="2"/>
            <a:r>
              <a:rPr lang="nb-NO" dirty="0" smtClean="0"/>
              <a:t>Punkter </a:t>
            </a:r>
          </a:p>
          <a:p>
            <a:pPr lvl="2"/>
            <a:r>
              <a:rPr lang="nb-NO" dirty="0" smtClean="0"/>
              <a:t>Punkter </a:t>
            </a:r>
          </a:p>
          <a:p>
            <a:pPr lvl="2"/>
            <a:r>
              <a:rPr lang="nb-NO" dirty="0" smtClean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190625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1968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9917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1968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4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33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3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43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54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21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3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22.jp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2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3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4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5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aapning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mainobjective_himme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5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pilotprojects_millustrasj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pluslarvik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powehouse2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1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powerhouse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0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zerovillage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break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9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break_mbild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1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malside2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malsid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aapning_researchcen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4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malside_msintefNTNUlogo_himme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9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hvitm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8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malside_msintefNTNU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hvitmlog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3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9" r:id="rId3"/>
    <p:sldLayoutId id="2147483700" r:id="rId4"/>
    <p:sldLayoutId id="214748370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malside_msintefNTNUlog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thankyou_millustrasj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thankyou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8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tak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aapning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6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aapning_presentasjon_hvi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4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neighborhood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4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partners_himme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researchscope_hvi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researchscop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workpackages_himmel_ny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vision_himme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1844824"/>
            <a:ext cx="7508886" cy="1121522"/>
          </a:xfrm>
        </p:spPr>
        <p:txBody>
          <a:bodyPr/>
          <a:lstStyle/>
          <a:p>
            <a:r>
              <a:rPr lang="en-GB" dirty="0" smtClean="0"/>
              <a:t>ZEN Definition</a:t>
            </a:r>
            <a:br>
              <a:rPr lang="en-GB" dirty="0" smtClean="0"/>
            </a:br>
            <a:r>
              <a:rPr lang="en-GB" dirty="0" smtClean="0"/>
              <a:t>per January </a:t>
            </a:r>
            <a:r>
              <a:rPr lang="en-GB" dirty="0" smtClean="0"/>
              <a:t>2018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KEEP INTERNAL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smtClean="0"/>
              <a:t>01.02.2018 Inger Andresen, NTNU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1174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sz="16600" dirty="0" smtClean="0"/>
              <a:t>C</a:t>
            </a:r>
            <a:endParaRPr lang="nb-NO" sz="1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55" y="836712"/>
            <a:ext cx="4006961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789040"/>
            <a:ext cx="4572111" cy="30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dirty="0" smtClean="0"/>
              <a:t>C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9179" y="2780928"/>
            <a:ext cx="7345610" cy="3096344"/>
          </a:xfrm>
        </p:spPr>
        <p:txBody>
          <a:bodyPr/>
          <a:lstStyle/>
          <a:p>
            <a:pPr lvl="0">
              <a:lnSpc>
                <a:spcPts val="3500"/>
              </a:lnSpc>
            </a:pPr>
            <a:r>
              <a:rPr lang="en-GB" dirty="0"/>
              <a:t>Design and construct buildings, infrastructure, components and materials in the neighbourhood to consider zero or low </a:t>
            </a:r>
            <a:r>
              <a:rPr lang="en-GB" b="1" dirty="0"/>
              <a:t>GHG emissions</a:t>
            </a:r>
            <a:r>
              <a:rPr lang="en-GB" dirty="0"/>
              <a:t> from the whole life cycle; </a:t>
            </a:r>
            <a:endParaRPr lang="en-GB" dirty="0" smtClean="0"/>
          </a:p>
          <a:p>
            <a:pPr lvl="0">
              <a:lnSpc>
                <a:spcPts val="3500"/>
              </a:lnSpc>
            </a:pPr>
            <a:r>
              <a:rPr lang="en-GB" dirty="0" smtClean="0"/>
              <a:t>from </a:t>
            </a:r>
            <a:r>
              <a:rPr lang="en-GB" dirty="0"/>
              <a:t>extraction of raw materials, production, transport, installation, use, maintenance, repair, replacement, deconstruction, waste treatment, reuse, recovery and final </a:t>
            </a:r>
            <a:r>
              <a:rPr lang="en-GB" dirty="0" smtClean="0"/>
              <a:t>disposal</a:t>
            </a:r>
            <a:r>
              <a:rPr lang="da-DK" dirty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0946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sz="16600" dirty="0" smtClean="0"/>
              <a:t>D</a:t>
            </a:r>
            <a:endParaRPr lang="nb-NO" sz="1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82064"/>
            <a:ext cx="5032772" cy="231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dirty="0" smtClean="0"/>
              <a:t>D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9179" y="2780928"/>
            <a:ext cx="7345610" cy="3096344"/>
          </a:xfrm>
        </p:spPr>
        <p:txBody>
          <a:bodyPr/>
          <a:lstStyle/>
          <a:p>
            <a:pPr lvl="0">
              <a:lnSpc>
                <a:spcPts val="3500"/>
              </a:lnSpc>
            </a:pPr>
            <a:r>
              <a:rPr lang="en-GB" dirty="0"/>
              <a:t>Plan, design and operate with respect to </a:t>
            </a:r>
            <a:r>
              <a:rPr lang="en-GB" b="1" dirty="0"/>
              <a:t>economic sustainability</a:t>
            </a:r>
            <a:r>
              <a:rPr lang="en-GB" dirty="0"/>
              <a:t>, and with a focus on minimising life cycle costs.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37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sz="16600" dirty="0" smtClean="0"/>
              <a:t>E</a:t>
            </a:r>
            <a:endParaRPr lang="nb-NO" sz="1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395" y="2132856"/>
            <a:ext cx="6055605" cy="22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6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dirty="0" smtClean="0"/>
              <a:t>E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9179" y="2780928"/>
            <a:ext cx="7345610" cy="3096344"/>
          </a:xfrm>
        </p:spPr>
        <p:txBody>
          <a:bodyPr/>
          <a:lstStyle/>
          <a:p>
            <a:pPr lvl="0">
              <a:lnSpc>
                <a:spcPts val="3500"/>
              </a:lnSpc>
            </a:pPr>
            <a:r>
              <a:rPr lang="en-GB" dirty="0"/>
              <a:t>A</a:t>
            </a:r>
            <a:r>
              <a:rPr lang="en-US" dirty="0" err="1"/>
              <a:t>chieve</a:t>
            </a:r>
            <a:r>
              <a:rPr lang="en-US" dirty="0"/>
              <a:t> </a:t>
            </a:r>
            <a:r>
              <a:rPr lang="en-US" b="1" dirty="0"/>
              <a:t>sustainable transport</a:t>
            </a:r>
            <a:r>
              <a:rPr lang="en-US" dirty="0"/>
              <a:t> patterns through the overall </a:t>
            </a:r>
            <a:r>
              <a:rPr lang="en-GB" dirty="0"/>
              <a:t>design of the neighbourhood and implementation of sustainable smart mobility systems both locally and regionally.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27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sz="16600" dirty="0" smtClean="0"/>
              <a:t>F</a:t>
            </a:r>
            <a:endParaRPr lang="nb-NO" sz="1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556792"/>
            <a:ext cx="537659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dirty="0" smtClean="0"/>
              <a:t>F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9179" y="2780928"/>
            <a:ext cx="7345610" cy="3096344"/>
          </a:xfrm>
        </p:spPr>
        <p:txBody>
          <a:bodyPr/>
          <a:lstStyle/>
          <a:p>
            <a:pPr lvl="0">
              <a:lnSpc>
                <a:spcPts val="3500"/>
              </a:lnSpc>
            </a:pPr>
            <a:r>
              <a:rPr lang="en-GB" dirty="0"/>
              <a:t>Plan and localise amenities in the neighbourhood to produce good</a:t>
            </a:r>
            <a:r>
              <a:rPr lang="en-GB" b="1" dirty="0"/>
              <a:t> spatial qualities</a:t>
            </a:r>
            <a:r>
              <a:rPr lang="en-GB" dirty="0"/>
              <a:t> that consider reduction of emissions also through their relationship with the larger region and promote sustainable behaviour. </a:t>
            </a:r>
            <a:r>
              <a:rPr lang="da-DK" dirty="0"/>
              <a:t>   </a:t>
            </a:r>
            <a:endParaRPr lang="da-DK" dirty="0" smtClean="0"/>
          </a:p>
          <a:p>
            <a:pPr lvl="0">
              <a:lnSpc>
                <a:spcPts val="3500"/>
              </a:lnSpc>
            </a:pPr>
            <a:endParaRPr lang="da-DK" dirty="0"/>
          </a:p>
          <a:p>
            <a:pPr lvl="0">
              <a:lnSpc>
                <a:spcPts val="3500"/>
              </a:lnSpc>
            </a:pPr>
            <a:r>
              <a:rPr lang="en-GB" dirty="0" smtClean="0"/>
              <a:t>Sustainable </a:t>
            </a:r>
            <a:r>
              <a:rPr lang="en-GB" dirty="0"/>
              <a:t>behaviour includes behaviour that results in reduced waste and resource use with a view to stimulate a circular economy.</a:t>
            </a:r>
            <a:endParaRPr lang="nb-NO" dirty="0"/>
          </a:p>
          <a:p>
            <a:pPr>
              <a:lnSpc>
                <a:spcPts val="3500"/>
              </a:lnSpc>
            </a:pPr>
            <a:r>
              <a:rPr lang="da-DK" dirty="0"/>
              <a:t> 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82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sz="16600" dirty="0" smtClean="0"/>
              <a:t>G</a:t>
            </a:r>
            <a:endParaRPr lang="nb-NO" sz="16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11" y="1484784"/>
            <a:ext cx="5557589" cy="33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dirty="0" smtClean="0"/>
              <a:t>G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9179" y="2780928"/>
            <a:ext cx="7345610" cy="3096344"/>
          </a:xfrm>
        </p:spPr>
        <p:txBody>
          <a:bodyPr/>
          <a:lstStyle/>
          <a:p>
            <a:pPr lvl="0">
              <a:lnSpc>
                <a:spcPts val="3500"/>
              </a:lnSpc>
            </a:pPr>
            <a:r>
              <a:rPr lang="da-DK" dirty="0"/>
              <a:t>Development of the area is characterised by </a:t>
            </a:r>
            <a:r>
              <a:rPr lang="da-DK" b="1" dirty="0"/>
              <a:t>innovative</a:t>
            </a:r>
            <a:r>
              <a:rPr lang="da-DK" dirty="0"/>
              <a:t> processes based on new forms of cooperation between the involved partners leading to</a:t>
            </a:r>
            <a:r>
              <a:rPr lang="da-DK" b="1" dirty="0"/>
              <a:t> innovative</a:t>
            </a:r>
            <a:r>
              <a:rPr lang="da-DK" dirty="0"/>
              <a:t> solutions.</a:t>
            </a:r>
            <a:r>
              <a:rPr lang="en-US" dirty="0" smtClean="0"/>
              <a:t>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1284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What</a:t>
            </a:r>
            <a:r>
              <a:rPr lang="nb-NO" dirty="0" smtClean="0"/>
              <a:t> is a </a:t>
            </a:r>
            <a:r>
              <a:rPr lang="nb-NO" dirty="0" err="1" smtClean="0"/>
              <a:t>neigbhourhood</a:t>
            </a:r>
            <a:r>
              <a:rPr lang="nb-NO" dirty="0" smtClean="0"/>
              <a:t>?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866544" y="2276872"/>
            <a:ext cx="74098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NewRomanPS-BoldMT"/>
              </a:rPr>
              <a:t>In the ZEN research centre, a neighbourhood is defined as 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TimesNewRomanPS-BoldMT"/>
              </a:rPr>
              <a:t>a group of interconnected buildings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NewRomanPS-BoldMT"/>
              </a:rPr>
              <a:t>(new, retrofitted, or a combination of both), </a:t>
            </a:r>
            <a:endParaRPr lang="en-GB" sz="2400" dirty="0" smtClean="0">
              <a:latin typeface="Calibri" panose="020F0502020204030204" pitchFamily="34" charset="0"/>
              <a:ea typeface="Calibri" panose="020F0502020204030204" pitchFamily="34" charset="0"/>
              <a:cs typeface="TimesNewRomanPS-BoldMT"/>
            </a:endParaRPr>
          </a:p>
          <a:p>
            <a:pPr algn="just"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  <a:ea typeface="Calibri" panose="020F0502020204030204" pitchFamily="34" charset="0"/>
              <a:cs typeface="TimesNewRomanPS-BoldMT"/>
            </a:endParaRPr>
          </a:p>
          <a:p>
            <a:pPr algn="just">
              <a:spcAft>
                <a:spcPts val="0"/>
              </a:spcAft>
            </a:pPr>
            <a:r>
              <a:rPr lang="en-GB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NewRomanPS-BoldMT"/>
              </a:rPr>
              <a:t>energy 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TimesNewRomanPS-BoldMT"/>
              </a:rPr>
              <a:t>and infrastructure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NewRomanPS-BoldMT"/>
              </a:rPr>
              <a:t>(e.g. water, sewage, roads, communication and data lines) located within a confined geographical area and with a defined physical boundary to the electric and thermal grids. </a:t>
            </a:r>
            <a:endParaRPr lang="en-GB" sz="2400" dirty="0" smtClean="0">
              <a:latin typeface="Calibri" panose="020F0502020204030204" pitchFamily="34" charset="0"/>
              <a:ea typeface="Calibri" panose="020F0502020204030204" pitchFamily="34" charset="0"/>
              <a:cs typeface="TimesNewRomanPS-BoldMT"/>
            </a:endParaRPr>
          </a:p>
          <a:p>
            <a:pPr algn="just"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  <a:ea typeface="Calibri" panose="020F0502020204030204" pitchFamily="34" charset="0"/>
              <a:cs typeface="TimesNewRomanPS-BoldMT"/>
            </a:endParaRPr>
          </a:p>
          <a:p>
            <a:pPr algn="just">
              <a:spcAft>
                <a:spcPts val="0"/>
              </a:spcAft>
            </a:pPr>
            <a:r>
              <a:rPr lang="en-GB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NewRomanPS-BoldMT"/>
              </a:rPr>
              <a:t>The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NewRomanPS-BoldMT"/>
              </a:rPr>
              <a:t>energy boundary is not necessarily the same as the geographical area for buildings and infrastructure.  </a:t>
            </a:r>
            <a:endParaRPr lang="nb-NO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965" y="1352305"/>
            <a:ext cx="7344816" cy="504056"/>
          </a:xfrm>
        </p:spPr>
        <p:txBody>
          <a:bodyPr/>
          <a:lstStyle/>
          <a:p>
            <a:r>
              <a:rPr lang="en-US" dirty="0"/>
              <a:t>ZEN definition categories</a:t>
            </a:r>
            <a:endParaRPr lang="nb-NO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DCE00E-FF2A-41B5-9A17-A4D8F5564E47}"/>
              </a:ext>
            </a:extLst>
          </p:cNvPr>
          <p:cNvCxnSpPr/>
          <p:nvPr/>
        </p:nvCxnSpPr>
        <p:spPr>
          <a:xfrm>
            <a:off x="4860032" y="3729066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Hexagon 7">
            <a:extLst>
              <a:ext uri="{FF2B5EF4-FFF2-40B4-BE49-F238E27FC236}">
                <a16:creationId xmlns:a16="http://schemas.microsoft.com/office/drawing/2014/main" id="{99067B1A-8634-45D5-B5CC-1CF64E2D99E1}"/>
              </a:ext>
            </a:extLst>
          </p:cNvPr>
          <p:cNvSpPr/>
          <p:nvPr/>
        </p:nvSpPr>
        <p:spPr>
          <a:xfrm>
            <a:off x="3759628" y="2113601"/>
            <a:ext cx="1456152" cy="1177822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Power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4365D49-F7CD-4448-9B1B-76C737AEF7DE}"/>
              </a:ext>
            </a:extLst>
          </p:cNvPr>
          <p:cNvSpPr/>
          <p:nvPr/>
        </p:nvSpPr>
        <p:spPr>
          <a:xfrm>
            <a:off x="1537039" y="2516541"/>
            <a:ext cx="1589902" cy="1164162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Energy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C4A4E08-421E-492F-9FC3-A8051804588A}"/>
              </a:ext>
            </a:extLst>
          </p:cNvPr>
          <p:cNvSpPr/>
          <p:nvPr/>
        </p:nvSpPr>
        <p:spPr>
          <a:xfrm>
            <a:off x="5921609" y="2564904"/>
            <a:ext cx="1475568" cy="1164162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Emissions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8CA9C0CE-092C-4C5C-BFC3-41975936BBAE}"/>
              </a:ext>
            </a:extLst>
          </p:cNvPr>
          <p:cNvSpPr/>
          <p:nvPr/>
        </p:nvSpPr>
        <p:spPr>
          <a:xfrm>
            <a:off x="6601725" y="3991445"/>
            <a:ext cx="1584176" cy="112268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Economy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C15D7E02-3CEC-428A-8760-C709F8FE8A85}"/>
              </a:ext>
            </a:extLst>
          </p:cNvPr>
          <p:cNvSpPr/>
          <p:nvPr/>
        </p:nvSpPr>
        <p:spPr>
          <a:xfrm>
            <a:off x="5089465" y="5339920"/>
            <a:ext cx="1610472" cy="1033264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Mobility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8F34D0C-50FC-4AF8-AB07-5C9C4488094C}"/>
              </a:ext>
            </a:extLst>
          </p:cNvPr>
          <p:cNvSpPr/>
          <p:nvPr/>
        </p:nvSpPr>
        <p:spPr>
          <a:xfrm>
            <a:off x="2710080" y="5373545"/>
            <a:ext cx="1543037" cy="1033264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Spatial qualities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F2ED8633-C0B2-437F-BFE3-3202DAB64E32}"/>
              </a:ext>
            </a:extLst>
          </p:cNvPr>
          <p:cNvSpPr/>
          <p:nvPr/>
        </p:nvSpPr>
        <p:spPr>
          <a:xfrm>
            <a:off x="1259632" y="4028541"/>
            <a:ext cx="1584176" cy="1033264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Innovation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17EC26-337B-47B2-B6C7-D658D0420BE1}"/>
              </a:ext>
            </a:extLst>
          </p:cNvPr>
          <p:cNvGrpSpPr/>
          <p:nvPr/>
        </p:nvGrpSpPr>
        <p:grpSpPr>
          <a:xfrm>
            <a:off x="1787908" y="2702512"/>
            <a:ext cx="5777505" cy="3180150"/>
            <a:chOff x="1787908" y="2702512"/>
            <a:chExt cx="5777505" cy="318015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2847EE-18E3-4662-9269-22D14A9F9A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675" y="3271266"/>
              <a:ext cx="1997683" cy="212397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05ECF0D-9CD3-4DD1-AF69-E4662146E670}"/>
                </a:ext>
              </a:extLst>
            </p:cNvPr>
            <p:cNvGrpSpPr/>
            <p:nvPr/>
          </p:nvGrpSpPr>
          <p:grpSpPr>
            <a:xfrm>
              <a:off x="1787908" y="2702512"/>
              <a:ext cx="5777505" cy="3180150"/>
              <a:chOff x="1787908" y="2702512"/>
              <a:chExt cx="5777505" cy="318015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79CD955-C754-41E4-8884-A818FCFC697D}"/>
                  </a:ext>
                </a:extLst>
              </p:cNvPr>
              <p:cNvCxnSpPr/>
              <p:nvPr/>
            </p:nvCxnSpPr>
            <p:spPr>
              <a:xfrm flipH="1">
                <a:off x="2821596" y="4545370"/>
                <a:ext cx="3752800" cy="0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7782477-DB3E-4F78-8113-A97A12A2CC7E}"/>
                  </a:ext>
                </a:extLst>
              </p:cNvPr>
              <p:cNvGrpSpPr/>
              <p:nvPr/>
            </p:nvGrpSpPr>
            <p:grpSpPr>
              <a:xfrm>
                <a:off x="1787908" y="2702512"/>
                <a:ext cx="5777505" cy="3180150"/>
                <a:chOff x="1787908" y="2702512"/>
                <a:chExt cx="5777505" cy="3180150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60A5DB5-149D-41A7-A48C-073496652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5324" y="3439310"/>
                  <a:ext cx="2910719" cy="1912536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4326919-E4E2-4C1A-B699-3EEBA4CEB30A}"/>
                    </a:ext>
                  </a:extLst>
                </p:cNvPr>
                <p:cNvCxnSpPr>
                  <a:cxnSpLocks/>
                  <a:endCxn id="13" idx="5"/>
                </p:cNvCxnSpPr>
                <p:nvPr/>
              </p:nvCxnSpPr>
              <p:spPr>
                <a:xfrm flipH="1">
                  <a:off x="3994801" y="3285392"/>
                  <a:ext cx="258318" cy="2088153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C53FF63A-D1BA-4C38-9BE8-5788F8D91CBD}"/>
                    </a:ext>
                  </a:extLst>
                </p:cNvPr>
                <p:cNvGrpSpPr/>
                <p:nvPr/>
              </p:nvGrpSpPr>
              <p:grpSpPr>
                <a:xfrm>
                  <a:off x="1787908" y="2702512"/>
                  <a:ext cx="5777505" cy="3180150"/>
                  <a:chOff x="1787908" y="2702512"/>
                  <a:chExt cx="5777505" cy="3180150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8FBB34E7-C68F-4EAA-A21F-57A7414AE13E}"/>
                      </a:ext>
                    </a:extLst>
                  </p:cNvPr>
                  <p:cNvCxnSpPr>
                    <a:cxnSpLocks/>
                    <a:stCxn id="8" idx="0"/>
                  </p:cNvCxnSpPr>
                  <p:nvPr/>
                </p:nvCxnSpPr>
                <p:spPr>
                  <a:xfrm>
                    <a:off x="5215780" y="2702512"/>
                    <a:ext cx="868388" cy="115145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E0DA2E4-E377-4622-BBE4-5DB08FED3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2044" y="3475488"/>
                    <a:ext cx="3562352" cy="1069882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63B5CA76-BDFE-4476-A64A-F8839F03DB8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87908" y="3680703"/>
                    <a:ext cx="421814" cy="318040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8B0FBA0B-17C8-42F2-94BA-1B91EB2BEC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75253" y="3577322"/>
                    <a:ext cx="390160" cy="414123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0F3C0C87-17B9-44B6-A567-228866B0F8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21596" y="3271266"/>
                    <a:ext cx="3144507" cy="1274104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52DACCBC-703C-4697-AA84-C4A2BEE09AC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486531" y="5114125"/>
                    <a:ext cx="421814" cy="319058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6EF2CF2-6F04-4459-AFE0-C78C977B338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261756" y="5882662"/>
                    <a:ext cx="872480" cy="0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4736118F-0D53-46D7-8EF3-36B41735E070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2821596" y="4545370"/>
                    <a:ext cx="2523547" cy="828175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9F02B5B-0036-4248-A71A-191E44303B6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2526231" y="5099315"/>
                    <a:ext cx="421814" cy="319058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8A42A9DC-E0B8-468A-B226-B690D7D93B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05437" y="3281466"/>
                    <a:ext cx="1616172" cy="2058454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8133B6D6-9519-4B37-A399-49B0564F530C}"/>
                      </a:ext>
                    </a:extLst>
                  </p:cNvPr>
                  <p:cNvCxnSpPr>
                    <a:cxnSpLocks/>
                    <a:endCxn id="8" idx="3"/>
                  </p:cNvCxnSpPr>
                  <p:nvPr/>
                </p:nvCxnSpPr>
                <p:spPr>
                  <a:xfrm flipV="1">
                    <a:off x="2972439" y="2702512"/>
                    <a:ext cx="787189" cy="115145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D72002FC-CEBD-4D1D-9B6D-B7315797A8E9}"/>
                      </a:ext>
                    </a:extLst>
                  </p:cNvPr>
                  <p:cNvCxnSpPr>
                    <a:cxnSpLocks/>
                    <a:stCxn id="8" idx="2"/>
                    <a:endCxn id="14" idx="0"/>
                  </p:cNvCxnSpPr>
                  <p:nvPr/>
                </p:nvCxnSpPr>
                <p:spPr>
                  <a:xfrm flipH="1">
                    <a:off x="2843808" y="3291423"/>
                    <a:ext cx="1210276" cy="1253750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E1A2D527-24E3-4A11-B23B-B18ADC0877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582993" y="3281467"/>
                    <a:ext cx="415719" cy="2080152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60BAB26A-8818-447C-9BE8-1905324E35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76417" y="3285392"/>
                    <a:ext cx="3123354" cy="186171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A8E14B53-1813-4C9E-BC95-643FC9B476D0}"/>
                      </a:ext>
                    </a:extLst>
                  </p:cNvPr>
                  <p:cNvCxnSpPr>
                    <a:cxnSpLocks/>
                    <a:stCxn id="11" idx="3"/>
                  </p:cNvCxnSpPr>
                  <p:nvPr/>
                </p:nvCxnSpPr>
                <p:spPr>
                  <a:xfrm flipH="1" flipV="1">
                    <a:off x="4421635" y="3311581"/>
                    <a:ext cx="2180090" cy="1241204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47F06999-A352-4722-AD99-09D9200A1B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63171" y="3512143"/>
                    <a:ext cx="892001" cy="1827777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8D1E643F-C601-48B1-9ED5-A60CD9856E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075219" y="4701471"/>
                    <a:ext cx="2596714" cy="764543"/>
                  </a:xfrm>
                  <a:prstGeom prst="line">
                    <a:avLst/>
                  </a:prstGeom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249881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54" y="1140808"/>
            <a:ext cx="7017246" cy="56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764704"/>
            <a:ext cx="6908792" cy="55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3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50" y="1556792"/>
            <a:ext cx="792300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777961" cy="4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684"/>
            <a:ext cx="9144000" cy="61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3" y="1412776"/>
            <a:ext cx="9322872" cy="49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" y="1772816"/>
            <a:ext cx="9011494" cy="37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73699"/>
            <a:ext cx="8743302" cy="52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561914" cy="51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dirty="0" smtClean="0"/>
              <a:t>System </a:t>
            </a:r>
            <a:r>
              <a:rPr lang="nb-NO" dirty="0" err="1" smtClean="0"/>
              <a:t>boundaries</a:t>
            </a:r>
            <a:endParaRPr lang="nb-NO" dirty="0"/>
          </a:p>
        </p:txBody>
      </p:sp>
      <p:sp>
        <p:nvSpPr>
          <p:cNvPr id="5" name="Pentagon 4"/>
          <p:cNvSpPr/>
          <p:nvPr/>
        </p:nvSpPr>
        <p:spPr>
          <a:xfrm rot="16200000">
            <a:off x="869179" y="2636912"/>
            <a:ext cx="648072" cy="648072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619672" y="288429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New </a:t>
            </a:r>
            <a:r>
              <a:rPr lang="nb-NO" dirty="0" err="1" smtClean="0"/>
              <a:t>buildings</a:t>
            </a:r>
            <a:endParaRPr lang="nb-NO" dirty="0"/>
          </a:p>
        </p:txBody>
      </p:sp>
      <p:sp>
        <p:nvSpPr>
          <p:cNvPr id="7" name="Pentagon 6"/>
          <p:cNvSpPr/>
          <p:nvPr/>
        </p:nvSpPr>
        <p:spPr>
          <a:xfrm rot="16200000">
            <a:off x="869179" y="3645024"/>
            <a:ext cx="648072" cy="648072"/>
          </a:xfrm>
          <a:prstGeom prst="homePlat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TextBox 7"/>
          <p:cNvSpPr txBox="1"/>
          <p:nvPr/>
        </p:nvSpPr>
        <p:spPr>
          <a:xfrm>
            <a:off x="1612716" y="3789040"/>
            <a:ext cx="252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Existing</a:t>
            </a:r>
            <a:r>
              <a:rPr lang="nb-NO" dirty="0" smtClean="0"/>
              <a:t> </a:t>
            </a:r>
            <a:r>
              <a:rPr lang="nb-NO" dirty="0" err="1" smtClean="0"/>
              <a:t>buildings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not be </a:t>
            </a:r>
            <a:r>
              <a:rPr lang="nb-NO" dirty="0" err="1" smtClean="0"/>
              <a:t>upgraded</a:t>
            </a:r>
            <a:endParaRPr lang="nb-NO" dirty="0"/>
          </a:p>
        </p:txBody>
      </p:sp>
      <p:sp>
        <p:nvSpPr>
          <p:cNvPr id="9" name="Pentagon 8"/>
          <p:cNvSpPr/>
          <p:nvPr/>
        </p:nvSpPr>
        <p:spPr>
          <a:xfrm rot="16200000">
            <a:off x="876135" y="4582869"/>
            <a:ext cx="648072" cy="64807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xtBox 9"/>
          <p:cNvSpPr txBox="1"/>
          <p:nvPr/>
        </p:nvSpPr>
        <p:spPr>
          <a:xfrm>
            <a:off x="1619672" y="4726885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Existing</a:t>
            </a:r>
            <a:r>
              <a:rPr lang="nb-NO" dirty="0" smtClean="0"/>
              <a:t> </a:t>
            </a:r>
            <a:r>
              <a:rPr lang="nb-NO" dirty="0" err="1" smtClean="0"/>
              <a:t>buildings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be </a:t>
            </a:r>
            <a:r>
              <a:rPr lang="nb-NO" dirty="0" err="1" smtClean="0"/>
              <a:t>demolished</a:t>
            </a:r>
            <a:endParaRPr lang="nb-NO" dirty="0"/>
          </a:p>
        </p:txBody>
      </p:sp>
      <p:sp>
        <p:nvSpPr>
          <p:cNvPr id="11" name="Pentagon 10"/>
          <p:cNvSpPr/>
          <p:nvPr/>
        </p:nvSpPr>
        <p:spPr>
          <a:xfrm rot="16200000">
            <a:off x="876135" y="5590981"/>
            <a:ext cx="648072" cy="648072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1619672" y="5734997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Existing</a:t>
            </a:r>
            <a:r>
              <a:rPr lang="nb-NO" dirty="0" smtClean="0"/>
              <a:t> </a:t>
            </a:r>
            <a:r>
              <a:rPr lang="nb-NO" dirty="0" err="1" smtClean="0"/>
              <a:t>buildings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be </a:t>
            </a:r>
            <a:r>
              <a:rPr lang="nb-NO" dirty="0" err="1" smtClean="0"/>
              <a:t>upgraded</a:t>
            </a:r>
            <a:endParaRPr lang="nb-NO" dirty="0"/>
          </a:p>
        </p:txBody>
      </p:sp>
      <p:sp>
        <p:nvSpPr>
          <p:cNvPr id="14" name="TextBox 13"/>
          <p:cNvSpPr txBox="1"/>
          <p:nvPr/>
        </p:nvSpPr>
        <p:spPr>
          <a:xfrm>
            <a:off x="5970565" y="295630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New </a:t>
            </a:r>
            <a:r>
              <a:rPr lang="nb-NO" dirty="0" err="1" smtClean="0"/>
              <a:t>infrastructure</a:t>
            </a:r>
            <a:endParaRPr lang="nb-NO" dirty="0"/>
          </a:p>
        </p:txBody>
      </p:sp>
      <p:sp>
        <p:nvSpPr>
          <p:cNvPr id="16" name="TextBox 15"/>
          <p:cNvSpPr txBox="1"/>
          <p:nvPr/>
        </p:nvSpPr>
        <p:spPr>
          <a:xfrm>
            <a:off x="5963608" y="3861049"/>
            <a:ext cx="292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Existing</a:t>
            </a:r>
            <a:r>
              <a:rPr lang="nb-NO" dirty="0" smtClean="0"/>
              <a:t> </a:t>
            </a:r>
            <a:r>
              <a:rPr lang="nb-NO" dirty="0" err="1" smtClean="0"/>
              <a:t>infrastructure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not be </a:t>
            </a:r>
            <a:r>
              <a:rPr lang="nb-NO" dirty="0" err="1" smtClean="0"/>
              <a:t>upgraded</a:t>
            </a:r>
            <a:endParaRPr lang="nb-NO" dirty="0"/>
          </a:p>
        </p:txBody>
      </p:sp>
      <p:sp>
        <p:nvSpPr>
          <p:cNvPr id="18" name="TextBox 17"/>
          <p:cNvSpPr txBox="1"/>
          <p:nvPr/>
        </p:nvSpPr>
        <p:spPr>
          <a:xfrm>
            <a:off x="5970565" y="479889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Existing</a:t>
            </a:r>
            <a:r>
              <a:rPr lang="nb-NO" dirty="0" smtClean="0"/>
              <a:t> </a:t>
            </a:r>
            <a:r>
              <a:rPr lang="nb-NO" dirty="0" err="1" smtClean="0"/>
              <a:t>infrastructure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be </a:t>
            </a:r>
            <a:r>
              <a:rPr lang="nb-NO" dirty="0" err="1" smtClean="0"/>
              <a:t>demolished</a:t>
            </a:r>
            <a:endParaRPr lang="nb-NO" dirty="0"/>
          </a:p>
        </p:txBody>
      </p:sp>
      <p:sp>
        <p:nvSpPr>
          <p:cNvPr id="20" name="TextBox 19"/>
          <p:cNvSpPr txBox="1"/>
          <p:nvPr/>
        </p:nvSpPr>
        <p:spPr>
          <a:xfrm>
            <a:off x="5970565" y="580700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Existing</a:t>
            </a:r>
            <a:r>
              <a:rPr lang="nb-NO" dirty="0" smtClean="0"/>
              <a:t> </a:t>
            </a:r>
            <a:r>
              <a:rPr lang="nb-NO" dirty="0" err="1" smtClean="0"/>
              <a:t>infrastructure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be </a:t>
            </a:r>
            <a:r>
              <a:rPr lang="nb-NO" dirty="0" err="1" smtClean="0"/>
              <a:t>upgraded</a:t>
            </a:r>
            <a:endParaRPr lang="nb-NO" dirty="0"/>
          </a:p>
        </p:txBody>
      </p:sp>
      <p:sp>
        <p:nvSpPr>
          <p:cNvPr id="21" name="Can 20"/>
          <p:cNvSpPr/>
          <p:nvPr/>
        </p:nvSpPr>
        <p:spPr>
          <a:xfrm rot="3420000">
            <a:off x="5420128" y="2737762"/>
            <a:ext cx="288032" cy="72008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Can 21"/>
          <p:cNvSpPr/>
          <p:nvPr/>
        </p:nvSpPr>
        <p:spPr>
          <a:xfrm rot="3420000">
            <a:off x="5292977" y="3673866"/>
            <a:ext cx="288032" cy="720080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Can 22"/>
          <p:cNvSpPr/>
          <p:nvPr/>
        </p:nvSpPr>
        <p:spPr>
          <a:xfrm rot="3420000">
            <a:off x="5240425" y="4638617"/>
            <a:ext cx="288032" cy="720080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Can 23"/>
          <p:cNvSpPr/>
          <p:nvPr/>
        </p:nvSpPr>
        <p:spPr>
          <a:xfrm rot="3420000">
            <a:off x="5240424" y="5603368"/>
            <a:ext cx="288032" cy="720080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968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dirty="0" smtClean="0"/>
              <a:t>System </a:t>
            </a:r>
            <a:r>
              <a:rPr lang="nb-NO" dirty="0" err="1" smtClean="0"/>
              <a:t>boundaries</a:t>
            </a:r>
            <a:endParaRPr lang="nb-NO" dirty="0"/>
          </a:p>
        </p:txBody>
      </p:sp>
      <p:sp>
        <p:nvSpPr>
          <p:cNvPr id="5" name="Pentagon 4"/>
          <p:cNvSpPr/>
          <p:nvPr/>
        </p:nvSpPr>
        <p:spPr>
          <a:xfrm rot="16200000">
            <a:off x="2267744" y="3140530"/>
            <a:ext cx="648072" cy="648072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Pentagon 6"/>
          <p:cNvSpPr/>
          <p:nvPr/>
        </p:nvSpPr>
        <p:spPr>
          <a:xfrm rot="16200000">
            <a:off x="1157211" y="3140968"/>
            <a:ext cx="648072" cy="648072"/>
          </a:xfrm>
          <a:prstGeom prst="homePlat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entagon 8"/>
          <p:cNvSpPr/>
          <p:nvPr/>
        </p:nvSpPr>
        <p:spPr>
          <a:xfrm rot="16200000">
            <a:off x="3378278" y="3121474"/>
            <a:ext cx="648072" cy="64807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Pentagon 10"/>
          <p:cNvSpPr/>
          <p:nvPr/>
        </p:nvSpPr>
        <p:spPr>
          <a:xfrm rot="16200000">
            <a:off x="4517825" y="3121474"/>
            <a:ext cx="648072" cy="648072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Can 20"/>
          <p:cNvSpPr/>
          <p:nvPr/>
        </p:nvSpPr>
        <p:spPr>
          <a:xfrm rot="3420000">
            <a:off x="2504121" y="4031777"/>
            <a:ext cx="288032" cy="72008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Can 21"/>
          <p:cNvSpPr/>
          <p:nvPr/>
        </p:nvSpPr>
        <p:spPr>
          <a:xfrm rot="3420000">
            <a:off x="1393586" y="4048230"/>
            <a:ext cx="288032" cy="720080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Can 22"/>
          <p:cNvSpPr/>
          <p:nvPr/>
        </p:nvSpPr>
        <p:spPr>
          <a:xfrm rot="3420000">
            <a:off x="3558298" y="4048230"/>
            <a:ext cx="288032" cy="720080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Can 23"/>
          <p:cNvSpPr/>
          <p:nvPr/>
        </p:nvSpPr>
        <p:spPr>
          <a:xfrm rot="3420000">
            <a:off x="4548613" y="4031777"/>
            <a:ext cx="288032" cy="720080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78" y="1402878"/>
            <a:ext cx="1290421" cy="19042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171" y="4169402"/>
            <a:ext cx="1468830" cy="17482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27584" y="3789040"/>
            <a:ext cx="4752528" cy="1152128"/>
          </a:xfrm>
          <a:prstGeom prst="rect">
            <a:avLst/>
          </a:prstGeom>
          <a:solidFill>
            <a:srgbClr val="000000">
              <a:alpha val="1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Rectangle 25"/>
          <p:cNvSpPr/>
          <p:nvPr/>
        </p:nvSpPr>
        <p:spPr>
          <a:xfrm>
            <a:off x="869179" y="490390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b-NO" dirty="0" smtClean="0"/>
              <a:t>Energy, water, </a:t>
            </a:r>
            <a:r>
              <a:rPr lang="nb-NO" dirty="0" err="1" smtClean="0"/>
              <a:t>sewage</a:t>
            </a:r>
            <a:r>
              <a:rPr lang="nb-NO" dirty="0" smtClean="0"/>
              <a:t>, </a:t>
            </a:r>
            <a:r>
              <a:rPr lang="nb-NO" dirty="0" err="1" smtClean="0"/>
              <a:t>roads</a:t>
            </a:r>
            <a:r>
              <a:rPr lang="nb-NO" dirty="0" smtClean="0"/>
              <a:t>, </a:t>
            </a:r>
            <a:r>
              <a:rPr lang="nb-NO" dirty="0" err="1" smtClean="0"/>
              <a:t>communication</a:t>
            </a:r>
            <a:r>
              <a:rPr lang="nb-NO" dirty="0" smtClean="0"/>
              <a:t> and </a:t>
            </a:r>
            <a:r>
              <a:rPr lang="nb-NO" dirty="0" smtClean="0"/>
              <a:t>data lines</a:t>
            </a:r>
            <a:endParaRPr lang="nb-NO" dirty="0"/>
          </a:p>
        </p:txBody>
      </p:sp>
      <p:sp>
        <p:nvSpPr>
          <p:cNvPr id="27" name="Rounded Rectangle 26"/>
          <p:cNvSpPr/>
          <p:nvPr/>
        </p:nvSpPr>
        <p:spPr>
          <a:xfrm>
            <a:off x="323528" y="2780928"/>
            <a:ext cx="5740715" cy="313670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7260805" y="3303863"/>
            <a:ext cx="1468830" cy="2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929863" y="3698656"/>
            <a:ext cx="288032" cy="310552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Oval 32"/>
          <p:cNvSpPr/>
          <p:nvPr/>
        </p:nvSpPr>
        <p:spPr>
          <a:xfrm>
            <a:off x="5915479" y="4859972"/>
            <a:ext cx="288032" cy="310552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Oval 33"/>
          <p:cNvSpPr/>
          <p:nvPr/>
        </p:nvSpPr>
        <p:spPr>
          <a:xfrm>
            <a:off x="6972773" y="3202013"/>
            <a:ext cx="288032" cy="310552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Oval 34"/>
          <p:cNvSpPr/>
          <p:nvPr/>
        </p:nvSpPr>
        <p:spPr>
          <a:xfrm>
            <a:off x="7136090" y="5394960"/>
            <a:ext cx="288032" cy="310552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297561" y="3433604"/>
            <a:ext cx="643695" cy="35673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53315" y="5111530"/>
            <a:ext cx="790105" cy="33147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672678" y="3611969"/>
            <a:ext cx="121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 smtClean="0"/>
              <a:t>electricity</a:t>
            </a:r>
            <a:endParaRPr lang="nb-NO" dirty="0"/>
          </a:p>
        </p:txBody>
      </p:sp>
      <p:sp>
        <p:nvSpPr>
          <p:cNvPr id="45" name="Rectangle 44"/>
          <p:cNvSpPr/>
          <p:nvPr/>
        </p:nvSpPr>
        <p:spPr>
          <a:xfrm>
            <a:off x="6829458" y="5843167"/>
            <a:ext cx="121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 smtClean="0"/>
              <a:t>thermal</a:t>
            </a:r>
            <a:endParaRPr lang="nb-NO" dirty="0"/>
          </a:p>
        </p:txBody>
      </p:sp>
      <p:sp>
        <p:nvSpPr>
          <p:cNvPr id="25" name="Oval 24"/>
          <p:cNvSpPr/>
          <p:nvPr/>
        </p:nvSpPr>
        <p:spPr>
          <a:xfrm>
            <a:off x="5566984" y="2562916"/>
            <a:ext cx="288032" cy="310552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Oval 27"/>
          <p:cNvSpPr/>
          <p:nvPr/>
        </p:nvSpPr>
        <p:spPr>
          <a:xfrm>
            <a:off x="6217895" y="1627272"/>
            <a:ext cx="288032" cy="310552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855016" y="1974251"/>
            <a:ext cx="362879" cy="544858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51" y="799500"/>
            <a:ext cx="904627" cy="90462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565206" y="1449616"/>
            <a:ext cx="121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 smtClean="0"/>
              <a:t>mobility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958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12" y="1556792"/>
            <a:ext cx="4319860" cy="9641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0" dirty="0"/>
              <a:t>Goal</a:t>
            </a:r>
            <a:r>
              <a:rPr lang="en-US" sz="2400" b="0" dirty="0" smtClean="0"/>
              <a:t>:</a:t>
            </a:r>
            <a:br>
              <a:rPr lang="en-US" sz="2400" b="0" dirty="0" smtClean="0"/>
            </a:br>
            <a:r>
              <a:rPr lang="en-US" sz="2400" b="0" dirty="0" smtClean="0"/>
              <a:t> </a:t>
            </a:r>
            <a:r>
              <a:rPr lang="en-US" sz="2400" b="0" dirty="0"/>
              <a:t>A zero emission </a:t>
            </a:r>
            <a:r>
              <a:rPr lang="en-US" sz="2400" b="0" dirty="0" err="1"/>
              <a:t>neighbourhood</a:t>
            </a:r>
            <a:r>
              <a:rPr lang="en-US" sz="2400" b="0" dirty="0"/>
              <a:t> aims to reduce its greenhouse gas (GHG) emissions towards zero within its life cycle. </a:t>
            </a:r>
            <a:endParaRPr lang="nb-NO" sz="2400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6732240" y="1916832"/>
            <a:ext cx="1080120" cy="4311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nb-NO" sz="3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>
              <a:lnSpc>
                <a:spcPts val="4700"/>
              </a:lnSpc>
            </a:pPr>
            <a:r>
              <a:rPr lang="nb-NO" sz="3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>
              <a:lnSpc>
                <a:spcPts val="4700"/>
              </a:lnSpc>
            </a:pPr>
            <a:r>
              <a:rPr lang="nb-NO" sz="3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>
              <a:lnSpc>
                <a:spcPts val="4700"/>
              </a:lnSpc>
            </a:pPr>
            <a:r>
              <a:rPr lang="nb-NO" sz="3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>
              <a:lnSpc>
                <a:spcPts val="4700"/>
              </a:lnSpc>
            </a:pPr>
            <a:r>
              <a:rPr lang="nb-NO" sz="3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>
              <a:lnSpc>
                <a:spcPts val="4700"/>
              </a:lnSpc>
            </a:pPr>
            <a:r>
              <a:rPr lang="nb-NO" sz="30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  <a:p>
            <a:pPr>
              <a:lnSpc>
                <a:spcPts val="4700"/>
              </a:lnSpc>
            </a:pPr>
            <a:r>
              <a:rPr lang="nb-NO" sz="3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8019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sz="13800" dirty="0" smtClean="0"/>
              <a:t>A</a:t>
            </a:r>
            <a:endParaRPr lang="nb-NO" sz="13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708318"/>
            <a:ext cx="2038350" cy="2038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744" y="364502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dirty="0" smtClean="0"/>
              <a:t>A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9179" y="2780928"/>
            <a:ext cx="7345610" cy="3096344"/>
          </a:xfrm>
        </p:spPr>
        <p:txBody>
          <a:bodyPr/>
          <a:lstStyle/>
          <a:p>
            <a:pPr lvl="0">
              <a:lnSpc>
                <a:spcPts val="3500"/>
              </a:lnSpc>
            </a:pPr>
            <a:r>
              <a:rPr lang="en-US" dirty="0"/>
              <a:t>The zero emission </a:t>
            </a:r>
            <a:r>
              <a:rPr lang="en-US" dirty="0" err="1"/>
              <a:t>neighbourhood</a:t>
            </a:r>
            <a:r>
              <a:rPr lang="en-US" dirty="0"/>
              <a:t> aims to become highly </a:t>
            </a:r>
            <a:r>
              <a:rPr lang="en-US" b="1" dirty="0"/>
              <a:t>energy efficient</a:t>
            </a:r>
            <a:r>
              <a:rPr lang="en-US" dirty="0"/>
              <a:t> 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smartly</a:t>
            </a:r>
            <a:r>
              <a:rPr lang="en-US" dirty="0"/>
              <a:t> powered by local </a:t>
            </a:r>
            <a:r>
              <a:rPr lang="en-US" b="1" dirty="0"/>
              <a:t>renewable energy</a:t>
            </a:r>
            <a:r>
              <a:rPr lang="en-US" dirty="0"/>
              <a:t> sources. 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78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sz="16600" dirty="0" smtClean="0"/>
              <a:t>B</a:t>
            </a:r>
            <a:endParaRPr lang="nb-NO" sz="1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3" y="692696"/>
            <a:ext cx="4141068" cy="2745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42" y="3789040"/>
            <a:ext cx="450050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179" y="1844824"/>
            <a:ext cx="7344816" cy="936104"/>
          </a:xfrm>
        </p:spPr>
        <p:txBody>
          <a:bodyPr/>
          <a:lstStyle/>
          <a:p>
            <a:r>
              <a:rPr lang="nb-NO" dirty="0" smtClean="0"/>
              <a:t>B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69178" y="2564904"/>
            <a:ext cx="8095309" cy="3096344"/>
          </a:xfrm>
        </p:spPr>
        <p:txBody>
          <a:bodyPr/>
          <a:lstStyle/>
          <a:p>
            <a:pPr lvl="0">
              <a:lnSpc>
                <a:spcPts val="3500"/>
              </a:lnSpc>
            </a:pPr>
            <a:r>
              <a:rPr lang="en-GB" dirty="0"/>
              <a:t>Manage energy flows in the built environment and with the surrounding energy system in a </a:t>
            </a:r>
            <a:r>
              <a:rPr lang="en-GB" b="1" dirty="0"/>
              <a:t>flexible</a:t>
            </a:r>
            <a:r>
              <a:rPr lang="en-GB" dirty="0"/>
              <a:t> way to facilitate the transition towards a </a:t>
            </a:r>
            <a:r>
              <a:rPr lang="en-GB" b="1" dirty="0"/>
              <a:t>decarbonised energy system</a:t>
            </a:r>
            <a:r>
              <a:rPr lang="en-GB" dirty="0"/>
              <a:t>.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48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3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5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7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8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9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21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0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20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2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3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5.xml><?xml version="1.0" encoding="utf-8"?>
<a:theme xmlns:a="http://schemas.openxmlformats.org/drawingml/2006/main" name="8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6.xml><?xml version="1.0" encoding="utf-8"?>
<a:theme xmlns:a="http://schemas.openxmlformats.org/drawingml/2006/main" name="16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7.xml><?xml version="1.0" encoding="utf-8"?>
<a:theme xmlns:a="http://schemas.openxmlformats.org/drawingml/2006/main" name="7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8.xml><?xml version="1.0" encoding="utf-8"?>
<a:theme xmlns:a="http://schemas.openxmlformats.org/drawingml/2006/main" name="6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2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1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9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3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4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On-screen Show (4:3)</PresentationFormat>
  <Paragraphs>71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28</vt:i4>
      </vt:variant>
      <vt:variant>
        <vt:lpstr>Slide Titles</vt:lpstr>
      </vt:variant>
      <vt:variant>
        <vt:i4>29</vt:i4>
      </vt:variant>
    </vt:vector>
  </HeadingPairs>
  <TitlesOfParts>
    <vt:vector size="61" baseType="lpstr">
      <vt:lpstr>Arial</vt:lpstr>
      <vt:lpstr>Calibri</vt:lpstr>
      <vt:lpstr>Times New Roman</vt:lpstr>
      <vt:lpstr>TimesNewRomanPS-BoldMT</vt:lpstr>
      <vt:lpstr>Office Theme</vt:lpstr>
      <vt:lpstr>3_Office Theme</vt:lpstr>
      <vt:lpstr>22_Egendefinert utforming</vt:lpstr>
      <vt:lpstr>11_Egendefinert utforming</vt:lpstr>
      <vt:lpstr>4_Egendefinert utforming</vt:lpstr>
      <vt:lpstr>5_Egendefinert utforming</vt:lpstr>
      <vt:lpstr>9_Egendefinert utforming</vt:lpstr>
      <vt:lpstr>13_Egendefinert utforming</vt:lpstr>
      <vt:lpstr>14_Egendefinert utforming</vt:lpstr>
      <vt:lpstr>23_Egendefinert utforming</vt:lpstr>
      <vt:lpstr>25_Egendefinert utforming</vt:lpstr>
      <vt:lpstr>17_Egendefinert utforming</vt:lpstr>
      <vt:lpstr>18_Egendefinert utforming</vt:lpstr>
      <vt:lpstr>19_Egendefinert utforming</vt:lpstr>
      <vt:lpstr>21_Egendefinert utforming</vt:lpstr>
      <vt:lpstr>10_Egendefinert utforming</vt:lpstr>
      <vt:lpstr>20_Egendefinert utforming</vt:lpstr>
      <vt:lpstr>1_Office Theme</vt:lpstr>
      <vt:lpstr>2_Office Theme</vt:lpstr>
      <vt:lpstr>5_Office Theme</vt:lpstr>
      <vt:lpstr>4_Office Theme</vt:lpstr>
      <vt:lpstr>6_Office Theme</vt:lpstr>
      <vt:lpstr>2_Egendefinert utforming</vt:lpstr>
      <vt:lpstr>3_Egendefinert utforming</vt:lpstr>
      <vt:lpstr>8_Egendefinert utforming</vt:lpstr>
      <vt:lpstr>16_Egendefinert utforming</vt:lpstr>
      <vt:lpstr>7_Egendefinert utforming</vt:lpstr>
      <vt:lpstr>6_Egendefinert utforming</vt:lpstr>
      <vt:lpstr>ZEN Definition per January 2018  KEEP INTERNAL</vt:lpstr>
      <vt:lpstr>What is a neigbhourhood?</vt:lpstr>
      <vt:lpstr>System boundaries</vt:lpstr>
      <vt:lpstr>System boundaries</vt:lpstr>
      <vt:lpstr>Goal:  A zero emission neighbourhood aims to reduce its greenhouse gas (GHG) emissions towards zero within its life cycle. </vt:lpstr>
      <vt:lpstr>A</vt:lpstr>
      <vt:lpstr>A</vt:lpstr>
      <vt:lpstr>B</vt:lpstr>
      <vt:lpstr>B</vt:lpstr>
      <vt:lpstr>C</vt:lpstr>
      <vt:lpstr>C</vt:lpstr>
      <vt:lpstr>D</vt:lpstr>
      <vt:lpstr>D</vt:lpstr>
      <vt:lpstr>E</vt:lpstr>
      <vt:lpstr>E</vt:lpstr>
      <vt:lpstr>F</vt:lpstr>
      <vt:lpstr>F</vt:lpstr>
      <vt:lpstr>G</vt:lpstr>
      <vt:lpstr>G</vt:lpstr>
      <vt:lpstr>ZEN definition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Marianne</dc:creator>
  <cp:lastModifiedBy>Inger Andresen</cp:lastModifiedBy>
  <cp:revision>143</cp:revision>
  <cp:lastPrinted>2017-11-22T18:24:14Z</cp:lastPrinted>
  <dcterms:created xsi:type="dcterms:W3CDTF">2015-04-07T14:27:06Z</dcterms:created>
  <dcterms:modified xsi:type="dcterms:W3CDTF">2018-01-31T17:58:09Z</dcterms:modified>
</cp:coreProperties>
</file>